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5"/>
  </p:notesMasterIdLst>
  <p:sldIdLst>
    <p:sldId id="256" r:id="rId2"/>
    <p:sldId id="257" r:id="rId3"/>
    <p:sldId id="258" r:id="rId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54" y="6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ccac957fa7_0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ccac957fa7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ccac957fa7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ccac957fa7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irvingisd.net/ProjectPAS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152400" y="152400"/>
            <a:ext cx="7254063" cy="4838699"/>
          </a:xfrm>
          <a:prstGeom prst="rect">
            <a:avLst/>
          </a:prstGeom>
          <a:noFill/>
          <a:ln>
            <a:noFill/>
          </a:ln>
        </p:spPr>
      </p:pic>
      <p:sp>
        <p:nvSpPr>
          <p:cNvPr id="55" name="Google Shape;55;p13"/>
          <p:cNvSpPr txBox="1"/>
          <p:nvPr/>
        </p:nvSpPr>
        <p:spPr>
          <a:xfrm>
            <a:off x="152400" y="152400"/>
            <a:ext cx="7161000" cy="5602800"/>
          </a:xfrm>
          <a:prstGeom prst="rect">
            <a:avLst/>
          </a:prstGeom>
          <a:noFill/>
          <a:ln>
            <a:noFill/>
          </a:ln>
        </p:spPr>
        <p:txBody>
          <a:bodyPr spcFirstLastPara="1" wrap="square" lIns="91425" tIns="91425" rIns="91425" bIns="91425" anchor="t" anchorCtr="0">
            <a:spAutoFit/>
          </a:bodyPr>
          <a:lstStyle/>
          <a:p>
            <a:pPr marL="0" lvl="0" indent="0" algn="l" rtl="0">
              <a:lnSpc>
                <a:spcPct val="100000"/>
              </a:lnSpc>
              <a:spcBef>
                <a:spcPts val="0"/>
              </a:spcBef>
              <a:spcAft>
                <a:spcPts val="0"/>
              </a:spcAft>
              <a:buNone/>
            </a:pPr>
            <a:r>
              <a:rPr lang="en" sz="1500" b="1">
                <a:solidFill>
                  <a:srgbClr val="073763"/>
                </a:solidFill>
              </a:rPr>
              <a:t>The Family Source</a:t>
            </a:r>
            <a:endParaRPr sz="1500" b="1">
              <a:solidFill>
                <a:srgbClr val="073763"/>
              </a:solidFill>
            </a:endParaRPr>
          </a:p>
          <a:p>
            <a:pPr marL="0" lvl="0" indent="0" algn="l" rtl="0">
              <a:lnSpc>
                <a:spcPct val="100000"/>
              </a:lnSpc>
              <a:spcBef>
                <a:spcPts val="0"/>
              </a:spcBef>
              <a:spcAft>
                <a:spcPts val="0"/>
              </a:spcAft>
              <a:buNone/>
            </a:pPr>
            <a:r>
              <a:rPr lang="en" sz="1300"/>
              <a:t>Project P.A.S.S.</a:t>
            </a:r>
            <a:endParaRPr sz="1300"/>
          </a:p>
          <a:p>
            <a:pPr marL="0" lvl="0" indent="0" algn="l" rtl="0">
              <a:lnSpc>
                <a:spcPct val="100000"/>
              </a:lnSpc>
              <a:spcBef>
                <a:spcPts val="0"/>
              </a:spcBef>
              <a:spcAft>
                <a:spcPts val="0"/>
              </a:spcAft>
              <a:buNone/>
            </a:pPr>
            <a:r>
              <a:rPr lang="en" sz="1300"/>
              <a:t>(Program for Assisting Students in School)</a:t>
            </a:r>
            <a:endParaRPr sz="1300"/>
          </a:p>
          <a:p>
            <a:pPr marL="0" lvl="0" indent="0" algn="l" rtl="0">
              <a:lnSpc>
                <a:spcPct val="100000"/>
              </a:lnSpc>
              <a:spcBef>
                <a:spcPts val="0"/>
              </a:spcBef>
              <a:spcAft>
                <a:spcPts val="0"/>
              </a:spcAft>
              <a:buNone/>
            </a:pPr>
            <a:r>
              <a:rPr lang="en" sz="1000" b="1"/>
              <a:t>Spring 2021</a:t>
            </a:r>
            <a:endParaRPr sz="1000" b="1"/>
          </a:p>
          <a:p>
            <a:pPr marL="0" lvl="0" indent="0" algn="l" rtl="0">
              <a:lnSpc>
                <a:spcPct val="100000"/>
              </a:lnSpc>
              <a:spcBef>
                <a:spcPts val="0"/>
              </a:spcBef>
              <a:spcAft>
                <a:spcPts val="0"/>
              </a:spcAft>
              <a:buNone/>
            </a:pPr>
            <a:endParaRPr sz="1500"/>
          </a:p>
          <a:p>
            <a:pPr marL="0" lvl="0" indent="0" algn="l" rtl="0">
              <a:lnSpc>
                <a:spcPct val="100000"/>
              </a:lnSpc>
              <a:spcBef>
                <a:spcPts val="0"/>
              </a:spcBef>
              <a:spcAft>
                <a:spcPts val="0"/>
              </a:spcAft>
              <a:buNone/>
            </a:pPr>
            <a:endParaRPr sz="1500"/>
          </a:p>
          <a:p>
            <a:pPr marL="0" lvl="0" indent="0" algn="l" rtl="0">
              <a:lnSpc>
                <a:spcPct val="100000"/>
              </a:lnSpc>
              <a:spcBef>
                <a:spcPts val="0"/>
              </a:spcBef>
              <a:spcAft>
                <a:spcPts val="0"/>
              </a:spcAft>
              <a:buNone/>
            </a:pPr>
            <a:r>
              <a:rPr lang="en" sz="1500"/>
              <a:t>Project PASS Staff</a:t>
            </a:r>
            <a:endParaRPr sz="1500"/>
          </a:p>
          <a:p>
            <a:pPr marL="0" lvl="0" indent="0" algn="l" rtl="0">
              <a:lnSpc>
                <a:spcPct val="100000"/>
              </a:lnSpc>
              <a:spcBef>
                <a:spcPts val="0"/>
              </a:spcBef>
              <a:spcAft>
                <a:spcPts val="0"/>
              </a:spcAft>
              <a:buNone/>
            </a:pPr>
            <a:r>
              <a:rPr lang="en" sz="1100"/>
              <a:t>Please feel free to contact our office with any questions or concerns.  Our team is here to serve you!</a:t>
            </a:r>
            <a:endParaRPr sz="1100"/>
          </a:p>
          <a:p>
            <a:pPr marL="0" lvl="0" indent="0" algn="l" rtl="0">
              <a:lnSpc>
                <a:spcPct val="100000"/>
              </a:lnSpc>
              <a:spcBef>
                <a:spcPts val="0"/>
              </a:spcBef>
              <a:spcAft>
                <a:spcPts val="0"/>
              </a:spcAft>
              <a:buNone/>
            </a:pPr>
            <a:r>
              <a:rPr lang="en" sz="1100"/>
              <a:t>Need help with clothing, uniforms, school supplies, food, agency referrals?</a:t>
            </a:r>
            <a:r>
              <a:rPr lang="en" sz="1700"/>
              <a:t>       </a:t>
            </a:r>
            <a:endParaRPr sz="1700"/>
          </a:p>
          <a:p>
            <a:pPr marL="2743200" lvl="0" indent="0" algn="ctr" rtl="0">
              <a:lnSpc>
                <a:spcPct val="115000"/>
              </a:lnSpc>
              <a:spcBef>
                <a:spcPts val="0"/>
              </a:spcBef>
              <a:spcAft>
                <a:spcPts val="0"/>
              </a:spcAft>
              <a:buNone/>
            </a:pPr>
            <a:endParaRPr sz="1700"/>
          </a:p>
          <a:p>
            <a:pPr marL="2743200" lvl="0" indent="0" algn="ctr" rtl="0">
              <a:lnSpc>
                <a:spcPct val="115000"/>
              </a:lnSpc>
              <a:spcBef>
                <a:spcPts val="0"/>
              </a:spcBef>
              <a:spcAft>
                <a:spcPts val="0"/>
              </a:spcAft>
              <a:buNone/>
            </a:pPr>
            <a:endParaRPr sz="1700"/>
          </a:p>
          <a:p>
            <a:pPr marL="0" lvl="0" indent="0" algn="l" rtl="0">
              <a:lnSpc>
                <a:spcPct val="115000"/>
              </a:lnSpc>
              <a:spcBef>
                <a:spcPts val="0"/>
              </a:spcBef>
              <a:spcAft>
                <a:spcPts val="0"/>
              </a:spcAft>
              <a:buNone/>
            </a:pPr>
            <a:r>
              <a:rPr lang="en" sz="1700"/>
              <a:t>                                                 Contact us</a:t>
            </a:r>
            <a:endParaRPr sz="1700"/>
          </a:p>
          <a:p>
            <a:pPr marL="0" lvl="0" indent="0" algn="ctr" rtl="0">
              <a:lnSpc>
                <a:spcPct val="115000"/>
              </a:lnSpc>
              <a:spcBef>
                <a:spcPts val="0"/>
              </a:spcBef>
              <a:spcAft>
                <a:spcPts val="0"/>
              </a:spcAft>
              <a:buNone/>
            </a:pPr>
            <a:r>
              <a:rPr lang="en" sz="1000"/>
              <a:t>Mondays-Thursdays; 8:00 am to 5:00 pm</a:t>
            </a:r>
            <a:endParaRPr sz="1000"/>
          </a:p>
          <a:p>
            <a:pPr marL="0" lvl="0" indent="0" algn="ctr" rtl="0">
              <a:lnSpc>
                <a:spcPct val="115000"/>
              </a:lnSpc>
              <a:spcBef>
                <a:spcPts val="0"/>
              </a:spcBef>
              <a:spcAft>
                <a:spcPts val="0"/>
              </a:spcAft>
              <a:buNone/>
            </a:pPr>
            <a:r>
              <a:rPr lang="en" sz="1000"/>
              <a:t>Fridays; 8:00 am to 4:30 pm</a:t>
            </a:r>
            <a:endParaRPr sz="1000"/>
          </a:p>
          <a:p>
            <a:pPr marL="0" lvl="0" indent="0" algn="ctr" rtl="0">
              <a:lnSpc>
                <a:spcPct val="115000"/>
              </a:lnSpc>
              <a:spcBef>
                <a:spcPts val="0"/>
              </a:spcBef>
              <a:spcAft>
                <a:spcPts val="0"/>
              </a:spcAft>
              <a:buNone/>
            </a:pPr>
            <a:r>
              <a:rPr lang="en" sz="1000" u="sng">
                <a:hlinkClick r:id="rId4"/>
              </a:rPr>
              <a:t>Project PASS</a:t>
            </a:r>
            <a:endParaRPr sz="1000" u="sng"/>
          </a:p>
          <a:p>
            <a:pPr marL="0" lvl="0" indent="0" algn="ctr" rtl="0">
              <a:lnSpc>
                <a:spcPct val="115000"/>
              </a:lnSpc>
              <a:spcBef>
                <a:spcPts val="0"/>
              </a:spcBef>
              <a:spcAft>
                <a:spcPts val="0"/>
              </a:spcAft>
              <a:buNone/>
            </a:pPr>
            <a:endParaRPr sz="1000" u="sng"/>
          </a:p>
          <a:p>
            <a:pPr marL="0" lvl="0" indent="0" algn="ctr" rtl="0">
              <a:lnSpc>
                <a:spcPct val="115000"/>
              </a:lnSpc>
              <a:spcBef>
                <a:spcPts val="0"/>
              </a:spcBef>
              <a:spcAft>
                <a:spcPts val="0"/>
              </a:spcAft>
              <a:buNone/>
            </a:pPr>
            <a:r>
              <a:rPr lang="en" sz="1100">
                <a:solidFill>
                  <a:srgbClr val="1C4587"/>
                </a:solidFill>
              </a:rPr>
              <a:t> </a:t>
            </a:r>
            <a:r>
              <a:rPr lang="en" sz="1100">
                <a:solidFill>
                  <a:srgbClr val="002060"/>
                </a:solidFill>
              </a:rPr>
              <a:t>Gale Wortham, Project PASS Coordinator, 972-600-6113</a:t>
            </a:r>
            <a:endParaRPr sz="1100">
              <a:solidFill>
                <a:srgbClr val="002060"/>
              </a:solidFill>
            </a:endParaRPr>
          </a:p>
          <a:p>
            <a:pPr marL="0" lvl="0" indent="0" algn="ctr" rtl="0">
              <a:lnSpc>
                <a:spcPct val="115000"/>
              </a:lnSpc>
              <a:spcBef>
                <a:spcPts val="0"/>
              </a:spcBef>
              <a:spcAft>
                <a:spcPts val="0"/>
              </a:spcAft>
              <a:buNone/>
            </a:pPr>
            <a:r>
              <a:rPr lang="en" sz="1100">
                <a:solidFill>
                  <a:srgbClr val="002060"/>
                </a:solidFill>
              </a:rPr>
              <a:t>Ivette Ocasio, Project PASS Intake Clerk, 972-600-6114</a:t>
            </a:r>
            <a:endParaRPr sz="1100">
              <a:solidFill>
                <a:srgbClr val="002060"/>
              </a:solidFill>
            </a:endParaRPr>
          </a:p>
          <a:p>
            <a:pPr marL="0" lvl="0" indent="0" algn="ctr" rtl="0">
              <a:lnSpc>
                <a:spcPct val="115000"/>
              </a:lnSpc>
              <a:spcBef>
                <a:spcPts val="0"/>
              </a:spcBef>
              <a:spcAft>
                <a:spcPts val="0"/>
              </a:spcAft>
              <a:buNone/>
            </a:pPr>
            <a:r>
              <a:rPr lang="en" sz="1100">
                <a:solidFill>
                  <a:srgbClr val="002060"/>
                </a:solidFill>
              </a:rPr>
              <a:t>Valerie Lucke, Project PASS Social Worker, 972-600-7284</a:t>
            </a:r>
            <a:endParaRPr sz="1100">
              <a:solidFill>
                <a:srgbClr val="002060"/>
              </a:solidFill>
            </a:endParaRPr>
          </a:p>
          <a:p>
            <a:pPr marL="0" lvl="0" indent="0" algn="ctr" rtl="0">
              <a:lnSpc>
                <a:spcPct val="115000"/>
              </a:lnSpc>
              <a:spcBef>
                <a:spcPts val="0"/>
              </a:spcBef>
              <a:spcAft>
                <a:spcPts val="0"/>
              </a:spcAft>
              <a:buNone/>
            </a:pPr>
            <a:r>
              <a:rPr lang="en" sz="1100">
                <a:solidFill>
                  <a:srgbClr val="002060"/>
                </a:solidFill>
              </a:rPr>
              <a:t>Nayeli Morales, Project PASS Social Worker, 972-600-6259</a:t>
            </a:r>
            <a:endParaRPr sz="1100">
              <a:solidFill>
                <a:srgbClr val="002060"/>
              </a:solidFill>
            </a:endParaRPr>
          </a:p>
          <a:p>
            <a:pPr marL="0" lvl="0" indent="0" algn="l" rtl="0">
              <a:lnSpc>
                <a:spcPct val="115000"/>
              </a:lnSpc>
              <a:spcBef>
                <a:spcPts val="1200"/>
              </a:spcBef>
              <a:spcAft>
                <a:spcPts val="0"/>
              </a:spcAft>
              <a:buNone/>
            </a:pPr>
            <a:r>
              <a:rPr lang="en" sz="1100"/>
              <a:t> </a:t>
            </a:r>
            <a:endParaRPr sz="1100" b="1"/>
          </a:p>
          <a:p>
            <a:pPr marL="0" lvl="0" indent="0" algn="ctr" rtl="0">
              <a:lnSpc>
                <a:spcPct val="115000"/>
              </a:lnSpc>
              <a:spcBef>
                <a:spcPts val="1200"/>
              </a:spcBef>
              <a:spcAft>
                <a:spcPts val="0"/>
              </a:spcAft>
              <a:buNone/>
            </a:pPr>
            <a:r>
              <a:rPr lang="en"/>
              <a:t> </a:t>
            </a:r>
            <a:endParaRPr/>
          </a:p>
          <a:p>
            <a:pPr marL="0" lvl="0" indent="0" algn="l" rtl="0">
              <a:spcBef>
                <a:spcPts val="120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pic>
        <p:nvPicPr>
          <p:cNvPr id="60" name="Google Shape;60;p14"/>
          <p:cNvPicPr preferRelativeResize="0"/>
          <p:nvPr/>
        </p:nvPicPr>
        <p:blipFill>
          <a:blip r:embed="rId3">
            <a:alphaModFix/>
          </a:blip>
          <a:stretch>
            <a:fillRect/>
          </a:stretch>
        </p:blipFill>
        <p:spPr>
          <a:xfrm>
            <a:off x="152400" y="152400"/>
            <a:ext cx="7161024" cy="4838701"/>
          </a:xfrm>
          <a:prstGeom prst="rect">
            <a:avLst/>
          </a:prstGeom>
          <a:noFill/>
          <a:ln>
            <a:noFill/>
          </a:ln>
        </p:spPr>
      </p:pic>
      <p:sp>
        <p:nvSpPr>
          <p:cNvPr id="61" name="Google Shape;61;p14"/>
          <p:cNvSpPr txBox="1"/>
          <p:nvPr/>
        </p:nvSpPr>
        <p:spPr>
          <a:xfrm>
            <a:off x="1486825" y="1999125"/>
            <a:ext cx="5786400" cy="2900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1200"/>
              </a:spcBef>
              <a:spcAft>
                <a:spcPts val="0"/>
              </a:spcAft>
              <a:buClr>
                <a:schemeClr val="dk1"/>
              </a:buClr>
              <a:buSzPts val="1100"/>
              <a:buFont typeface="Arial"/>
              <a:buNone/>
            </a:pPr>
            <a:r>
              <a:rPr lang="en">
                <a:solidFill>
                  <a:srgbClr val="1F1F50"/>
                </a:solidFill>
              </a:rPr>
              <a:t>The Irving ISD Program for Assisting Students in School (Project P.A.S.S.)</a:t>
            </a:r>
            <a:endParaRPr>
              <a:solidFill>
                <a:srgbClr val="1F1F50"/>
              </a:solidFill>
            </a:endParaRPr>
          </a:p>
          <a:p>
            <a:pPr marL="0" lvl="0" indent="0" algn="l" rtl="0">
              <a:lnSpc>
                <a:spcPct val="150000"/>
              </a:lnSpc>
              <a:spcBef>
                <a:spcPts val="1200"/>
              </a:spcBef>
              <a:spcAft>
                <a:spcPts val="0"/>
              </a:spcAft>
              <a:buClr>
                <a:schemeClr val="dk1"/>
              </a:buClr>
              <a:buSzPts val="1100"/>
              <a:buFont typeface="Arial"/>
              <a:buNone/>
            </a:pPr>
            <a:r>
              <a:rPr lang="en" sz="1050">
                <a:solidFill>
                  <a:schemeClr val="dk1"/>
                </a:solidFill>
              </a:rPr>
              <a:t>Project P.A.S.S. is the Homeless Education Assistance Program in Irving Independent School District.  The federal McKinney-Vento Homeless Education Assistance Improvement Act, No Child Left Behind, the Texas Education Code, and the Irving ISD Board Policy ensure educational rights and protections for children and youth living in homeless situations. </a:t>
            </a:r>
            <a:endParaRPr sz="1050">
              <a:solidFill>
                <a:schemeClr val="dk1"/>
              </a:solidFill>
            </a:endParaRPr>
          </a:p>
          <a:p>
            <a:pPr marL="0" lvl="0" indent="0" algn="l" rtl="0">
              <a:lnSpc>
                <a:spcPct val="150000"/>
              </a:lnSpc>
              <a:spcBef>
                <a:spcPts val="1200"/>
              </a:spcBef>
              <a:spcAft>
                <a:spcPts val="0"/>
              </a:spcAft>
              <a:buClr>
                <a:schemeClr val="dk1"/>
              </a:buClr>
              <a:buSzPts val="1100"/>
              <a:buFont typeface="Arial"/>
              <a:buNone/>
            </a:pPr>
            <a:r>
              <a:rPr lang="en" sz="1050">
                <a:solidFill>
                  <a:schemeClr val="dk1"/>
                </a:solidFill>
              </a:rPr>
              <a:t>The district Homeless Education Liaison determines eligibility for each student.  Once a student is identified as living in a homeless situation, he or she will remain in the program for the remainder of the school year, even if the family obtains permanent housing.</a:t>
            </a:r>
            <a:endParaRPr sz="1050">
              <a:solidFill>
                <a:schemeClr val="dk1"/>
              </a:solidFill>
            </a:endParaRPr>
          </a:p>
          <a:p>
            <a:pPr marL="0" lvl="0" indent="0" algn="l" rtl="0">
              <a:spcBef>
                <a:spcPts val="0"/>
              </a:spcBef>
              <a:spcAft>
                <a:spcPts val="0"/>
              </a:spcAft>
              <a:buNone/>
            </a:pPr>
            <a:endParaRPr/>
          </a:p>
        </p:txBody>
      </p:sp>
      <p:pic>
        <p:nvPicPr>
          <p:cNvPr id="62" name="Google Shape;62;p14"/>
          <p:cNvPicPr preferRelativeResize="0"/>
          <p:nvPr/>
        </p:nvPicPr>
        <p:blipFill>
          <a:blip r:embed="rId4">
            <a:alphaModFix/>
          </a:blip>
          <a:stretch>
            <a:fillRect/>
          </a:stretch>
        </p:blipFill>
        <p:spPr>
          <a:xfrm rot="-324584">
            <a:off x="405225" y="470826"/>
            <a:ext cx="2196651" cy="14279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p:nvPr/>
        </p:nvSpPr>
        <p:spPr>
          <a:xfrm>
            <a:off x="6027550" y="3917900"/>
            <a:ext cx="5786400" cy="67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pic>
        <p:nvPicPr>
          <p:cNvPr id="68" name="Google Shape;68;p15"/>
          <p:cNvPicPr preferRelativeResize="0"/>
          <p:nvPr/>
        </p:nvPicPr>
        <p:blipFill>
          <a:blip r:embed="rId3">
            <a:alphaModFix/>
          </a:blip>
          <a:stretch>
            <a:fillRect/>
          </a:stretch>
        </p:blipFill>
        <p:spPr>
          <a:xfrm>
            <a:off x="152400" y="152400"/>
            <a:ext cx="7161024" cy="4920774"/>
          </a:xfrm>
          <a:prstGeom prst="rect">
            <a:avLst/>
          </a:prstGeom>
          <a:noFill/>
          <a:ln>
            <a:noFill/>
          </a:ln>
        </p:spPr>
      </p:pic>
      <p:sp>
        <p:nvSpPr>
          <p:cNvPr id="69" name="Google Shape;69;p15"/>
          <p:cNvSpPr txBox="1"/>
          <p:nvPr/>
        </p:nvSpPr>
        <p:spPr>
          <a:xfrm>
            <a:off x="1617400" y="1209775"/>
            <a:ext cx="4801800" cy="3863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b="1"/>
              <a:t>Did We Win? </a:t>
            </a:r>
            <a:endParaRPr sz="1200" b="1"/>
          </a:p>
          <a:p>
            <a:pPr marL="0" lvl="0" indent="0" algn="l" rtl="0">
              <a:spcBef>
                <a:spcPts val="0"/>
              </a:spcBef>
              <a:spcAft>
                <a:spcPts val="0"/>
              </a:spcAft>
              <a:buNone/>
            </a:pPr>
            <a:endParaRPr sz="1200" b="1"/>
          </a:p>
          <a:p>
            <a:pPr marL="0" lvl="0" indent="0" algn="l" rtl="0">
              <a:spcBef>
                <a:spcPts val="0"/>
              </a:spcBef>
              <a:spcAft>
                <a:spcPts val="0"/>
              </a:spcAft>
              <a:buNone/>
            </a:pPr>
            <a:r>
              <a:rPr lang="en" sz="1200"/>
              <a:t>While victory is a goal of any competition, we also hope that children will gain life skills from their participation in sports. Dealing positively with being second best creates sportsmanship, strength of character, resiliency and more realistic expectations in all aspects of life. You will help your child when you: </a:t>
            </a:r>
            <a:endParaRPr sz="1200"/>
          </a:p>
          <a:p>
            <a:pPr marL="457200" lvl="0" indent="-304800" algn="l" rtl="0">
              <a:spcBef>
                <a:spcPts val="0"/>
              </a:spcBef>
              <a:spcAft>
                <a:spcPts val="0"/>
              </a:spcAft>
              <a:buSzPts val="1200"/>
              <a:buAutoNum type="arabicPeriod"/>
            </a:pPr>
            <a:r>
              <a:rPr lang="en" sz="1200"/>
              <a:t>Focus on the positive aspects of the game Applaud the effort of all participants </a:t>
            </a:r>
            <a:endParaRPr sz="1200"/>
          </a:p>
          <a:p>
            <a:pPr marL="457200" lvl="0" indent="-304800" algn="l" rtl="0">
              <a:spcBef>
                <a:spcPts val="0"/>
              </a:spcBef>
              <a:spcAft>
                <a:spcPts val="0"/>
              </a:spcAft>
              <a:buSzPts val="1200"/>
              <a:buAutoNum type="arabicPeriod"/>
            </a:pPr>
            <a:r>
              <a:rPr lang="en" sz="1200"/>
              <a:t>Notice improvements over last performance </a:t>
            </a:r>
            <a:endParaRPr sz="1200"/>
          </a:p>
          <a:p>
            <a:pPr marL="457200" lvl="0" indent="-304800" algn="l" rtl="0">
              <a:spcBef>
                <a:spcPts val="0"/>
              </a:spcBef>
              <a:spcAft>
                <a:spcPts val="0"/>
              </a:spcAft>
              <a:buSzPts val="1200"/>
              <a:buAutoNum type="arabicPeriod"/>
            </a:pPr>
            <a:r>
              <a:rPr lang="en" sz="1200"/>
              <a:t>Let your child hear you congratulate a victorious opponent </a:t>
            </a:r>
            <a:endParaRPr sz="1200"/>
          </a:p>
          <a:p>
            <a:pPr marL="457200" lvl="0" indent="-304800" algn="l" rtl="0">
              <a:spcBef>
                <a:spcPts val="0"/>
              </a:spcBef>
              <a:spcAft>
                <a:spcPts val="0"/>
              </a:spcAft>
              <a:buSzPts val="1200"/>
              <a:buAutoNum type="arabicPeriod"/>
            </a:pPr>
            <a:r>
              <a:rPr lang="en" sz="1200"/>
              <a:t>Never blame officials or coaches for the outcome of a game </a:t>
            </a:r>
            <a:endParaRPr sz="1200"/>
          </a:p>
          <a:p>
            <a:pPr marL="457200" lvl="0" indent="-304800" algn="l" rtl="0">
              <a:spcBef>
                <a:spcPts val="0"/>
              </a:spcBef>
              <a:spcAft>
                <a:spcPts val="0"/>
              </a:spcAft>
              <a:buSzPts val="1200"/>
              <a:buAutoNum type="arabicPeriod"/>
            </a:pPr>
            <a:r>
              <a:rPr lang="en" sz="1200"/>
              <a:t>Avoid comments about individual performance and be mindful of the age and experience of all players </a:t>
            </a:r>
            <a:endParaRPr sz="1200"/>
          </a:p>
          <a:p>
            <a:pPr marL="457200" lvl="0" indent="-304800" algn="l" rtl="0">
              <a:spcBef>
                <a:spcPts val="0"/>
              </a:spcBef>
              <a:spcAft>
                <a:spcPts val="0"/>
              </a:spcAft>
              <a:buSzPts val="1200"/>
              <a:buAutoNum type="arabicPeriod"/>
            </a:pPr>
            <a:r>
              <a:rPr lang="en" sz="1200"/>
              <a:t>Ask questions such as “What did you like best about today’s game?”</a:t>
            </a:r>
            <a:endParaRPr sz="1200"/>
          </a:p>
          <a:p>
            <a:pPr marL="457200" lvl="0" indent="-304800" algn="l" rtl="0">
              <a:spcBef>
                <a:spcPts val="0"/>
              </a:spcBef>
              <a:spcAft>
                <a:spcPts val="0"/>
              </a:spcAft>
              <a:buSzPts val="1200"/>
              <a:buAutoNum type="arabicPeriod"/>
            </a:pPr>
            <a:r>
              <a:rPr lang="en" sz="1200"/>
              <a:t>Remember that your child is watching how you react to defeat!</a:t>
            </a:r>
            <a:endParaRPr sz="1200"/>
          </a:p>
          <a:p>
            <a:pPr marL="457200" lvl="0" indent="0" algn="l" rtl="0">
              <a:spcBef>
                <a:spcPts val="0"/>
              </a:spcBef>
              <a:spcAft>
                <a:spcPts val="0"/>
              </a:spcAft>
              <a:buNone/>
            </a:pPr>
            <a:endParaRPr sz="1200"/>
          </a:p>
          <a:p>
            <a:pPr marL="0" lvl="0" indent="0" algn="l" rtl="0">
              <a:spcBef>
                <a:spcPts val="0"/>
              </a:spcBef>
              <a:spcAft>
                <a:spcPts val="0"/>
              </a:spcAft>
              <a:buNone/>
            </a:pPr>
            <a:r>
              <a:rPr lang="en" sz="1100"/>
              <a:t>© Practical Parent Education. All rights reserved</a:t>
            </a:r>
            <a:endParaRPr sz="1100"/>
          </a:p>
        </p:txBody>
      </p:sp>
      <p:pic>
        <p:nvPicPr>
          <p:cNvPr id="70" name="Google Shape;70;p15"/>
          <p:cNvPicPr preferRelativeResize="0"/>
          <p:nvPr/>
        </p:nvPicPr>
        <p:blipFill>
          <a:blip r:embed="rId4">
            <a:alphaModFix/>
          </a:blip>
          <a:stretch>
            <a:fillRect/>
          </a:stretch>
        </p:blipFill>
        <p:spPr>
          <a:xfrm rot="-421512" flipH="1">
            <a:off x="397000" y="333225"/>
            <a:ext cx="2041551" cy="1020776"/>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393</Words>
  <Application>Microsoft Office PowerPoint</Application>
  <PresentationFormat>On-screen Show (16:9)</PresentationFormat>
  <Paragraphs>37</Paragraphs>
  <Slides>3</Slides>
  <Notes>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vt:i4>
      </vt:variant>
    </vt:vector>
  </HeadingPairs>
  <TitlesOfParts>
    <vt:vector size="5" baseType="lpstr">
      <vt:lpstr>Arial</vt:lpstr>
      <vt:lpstr>Simple Light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Gale Wortham</dc:creator>
  <cp:lastModifiedBy>Gale Wortham</cp:lastModifiedBy>
  <cp:revision>1</cp:revision>
  <dcterms:modified xsi:type="dcterms:W3CDTF">2021-04-05T17:03:17Z</dcterms:modified>
</cp:coreProperties>
</file>